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5838" autoAdjust="0"/>
  </p:normalViewPr>
  <p:slideViewPr>
    <p:cSldViewPr snapToGrid="0">
      <p:cViewPr varScale="1">
        <p:scale>
          <a:sx n="59" d="100"/>
          <a:sy n="59" d="100"/>
        </p:scale>
        <p:origin x="1176" y="66"/>
      </p:cViewPr>
      <p:guideLst/>
    </p:cSldViewPr>
  </p:slideViewPr>
  <p:notesTextViewPr>
    <p:cViewPr>
      <p:scale>
        <a:sx n="1" d="1"/>
        <a:sy n="1" d="1"/>
      </p:scale>
      <p:origin x="0" y="-2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5C022-D7DA-4892-BFA7-DFC8D5A2713E}" type="datetimeFigureOut">
              <a:rPr lang="en-KE" smtClean="0"/>
              <a:t>06/05/2021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06D711-9B07-4950-82AE-C2CCC1783D1E}" type="slidenum">
              <a:rPr lang="en-KE" smtClean="0"/>
              <a:t>‹#›</a:t>
            </a:fld>
            <a:endParaRPr lang="en-KE"/>
          </a:p>
        </p:txBody>
      </p:sp>
    </p:spTree>
    <p:extLst>
      <p:ext uri="{BB962C8B-B14F-4D97-AF65-F5344CB8AC3E}">
        <p14:creationId xmlns:p14="http://schemas.microsoft.com/office/powerpoint/2010/main" val="997134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chosen the concept of addition and subtraction for small kids aged 0-5 years. These small kids can easily understand these concepts if you engage them well. These kids get excited when they try new things and are open to learning new things. Most of these kids are kindergartens  or first graders. Subtraction and addition can be important concepts to begin with in their academic journey especially mathematics. </a:t>
            </a:r>
            <a:endParaRPr lang="en-KE" dirty="0"/>
          </a:p>
        </p:txBody>
      </p:sp>
      <p:sp>
        <p:nvSpPr>
          <p:cNvPr id="4" name="Slide Number Placeholder 3"/>
          <p:cNvSpPr>
            <a:spLocks noGrp="1"/>
          </p:cNvSpPr>
          <p:nvPr>
            <p:ph type="sldNum" sz="quarter" idx="5"/>
          </p:nvPr>
        </p:nvSpPr>
        <p:spPr/>
        <p:txBody>
          <a:bodyPr/>
          <a:lstStyle/>
          <a:p>
            <a:fld id="{0006D711-9B07-4950-82AE-C2CCC1783D1E}" type="slidenum">
              <a:rPr lang="en-KE" smtClean="0"/>
              <a:t>2</a:t>
            </a:fld>
            <a:endParaRPr lang="en-KE"/>
          </a:p>
        </p:txBody>
      </p:sp>
    </p:spTree>
    <p:extLst>
      <p:ext uri="{BB962C8B-B14F-4D97-AF65-F5344CB8AC3E}">
        <p14:creationId xmlns:p14="http://schemas.microsoft.com/office/powerpoint/2010/main" val="42381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effective learning, you can decide to organize your class in groups of three or five learners. When doing addition, you can start by giving one kid 3 sticks and let him/her count. Then add another 2 and allow them to count afresh. They will be having 5 sticks in the end. </a:t>
            </a:r>
            <a:endParaRPr lang="en-KE" dirty="0"/>
          </a:p>
        </p:txBody>
      </p:sp>
      <p:sp>
        <p:nvSpPr>
          <p:cNvPr id="4" name="Slide Number Placeholder 3"/>
          <p:cNvSpPr>
            <a:spLocks noGrp="1"/>
          </p:cNvSpPr>
          <p:nvPr>
            <p:ph type="sldNum" sz="quarter" idx="5"/>
          </p:nvPr>
        </p:nvSpPr>
        <p:spPr/>
        <p:txBody>
          <a:bodyPr/>
          <a:lstStyle/>
          <a:p>
            <a:fld id="{0006D711-9B07-4950-82AE-C2CCC1783D1E}" type="slidenum">
              <a:rPr lang="en-KE" smtClean="0"/>
              <a:t>4</a:t>
            </a:fld>
            <a:endParaRPr lang="en-KE"/>
          </a:p>
        </p:txBody>
      </p:sp>
    </p:spTree>
    <p:extLst>
      <p:ext uri="{BB962C8B-B14F-4D97-AF65-F5344CB8AC3E}">
        <p14:creationId xmlns:p14="http://schemas.microsoft.com/office/powerpoint/2010/main" val="519778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subtraction, you can give one of the kids 5 oranges. Tell them to give their friend 2. Tell them to count the remaining oranges. They will be left with 2. </a:t>
            </a:r>
            <a:endParaRPr lang="en-KE" dirty="0"/>
          </a:p>
        </p:txBody>
      </p:sp>
      <p:sp>
        <p:nvSpPr>
          <p:cNvPr id="4" name="Slide Number Placeholder 3"/>
          <p:cNvSpPr>
            <a:spLocks noGrp="1"/>
          </p:cNvSpPr>
          <p:nvPr>
            <p:ph type="sldNum" sz="quarter" idx="5"/>
          </p:nvPr>
        </p:nvSpPr>
        <p:spPr/>
        <p:txBody>
          <a:bodyPr/>
          <a:lstStyle/>
          <a:p>
            <a:fld id="{0006D711-9B07-4950-82AE-C2CCC1783D1E}" type="slidenum">
              <a:rPr lang="en-KE" smtClean="0"/>
              <a:t>5</a:t>
            </a:fld>
            <a:endParaRPr lang="en-KE"/>
          </a:p>
        </p:txBody>
      </p:sp>
    </p:spTree>
    <p:extLst>
      <p:ext uri="{BB962C8B-B14F-4D97-AF65-F5344CB8AC3E}">
        <p14:creationId xmlns:p14="http://schemas.microsoft.com/office/powerpoint/2010/main" val="3320958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also teach the students theoretically. For example, you can give them a scenario of an unknown number bunnies sitting in the grass. Three more bunnies hopped and joined them and there was a total of five bunnies. So how many bunnies were on the grass initially? Here you will brainstorm the kid to think critically. If 3 bunnies have joined the fray and the total is 5, then it means there were 2 bunnies before because when you add 2 to 3 you get 5. </a:t>
            </a:r>
            <a:endParaRPr lang="en-KE" dirty="0"/>
          </a:p>
        </p:txBody>
      </p:sp>
      <p:sp>
        <p:nvSpPr>
          <p:cNvPr id="4" name="Slide Number Placeholder 3"/>
          <p:cNvSpPr>
            <a:spLocks noGrp="1"/>
          </p:cNvSpPr>
          <p:nvPr>
            <p:ph type="sldNum" sz="quarter" idx="5"/>
          </p:nvPr>
        </p:nvSpPr>
        <p:spPr/>
        <p:txBody>
          <a:bodyPr/>
          <a:lstStyle/>
          <a:p>
            <a:fld id="{0006D711-9B07-4950-82AE-C2CCC1783D1E}" type="slidenum">
              <a:rPr lang="en-KE" smtClean="0"/>
              <a:t>6</a:t>
            </a:fld>
            <a:endParaRPr lang="en-KE"/>
          </a:p>
        </p:txBody>
      </p:sp>
    </p:spTree>
    <p:extLst>
      <p:ext uri="{BB962C8B-B14F-4D97-AF65-F5344CB8AC3E}">
        <p14:creationId xmlns:p14="http://schemas.microsoft.com/office/powerpoint/2010/main" val="2133021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the kids a scenario where there are five mangoes in the table and then ate some of them. Only three mangoes were left. How many mangoes did I eat? I ate 2 mangoes because 5-2 = 3. </a:t>
            </a:r>
            <a:endParaRPr lang="en-KE" dirty="0"/>
          </a:p>
        </p:txBody>
      </p:sp>
      <p:sp>
        <p:nvSpPr>
          <p:cNvPr id="4" name="Slide Number Placeholder 3"/>
          <p:cNvSpPr>
            <a:spLocks noGrp="1"/>
          </p:cNvSpPr>
          <p:nvPr>
            <p:ph type="sldNum" sz="quarter" idx="5"/>
          </p:nvPr>
        </p:nvSpPr>
        <p:spPr/>
        <p:txBody>
          <a:bodyPr/>
          <a:lstStyle/>
          <a:p>
            <a:fld id="{0006D711-9B07-4950-82AE-C2CCC1783D1E}" type="slidenum">
              <a:rPr lang="en-KE" smtClean="0"/>
              <a:t>7</a:t>
            </a:fld>
            <a:endParaRPr lang="en-KE"/>
          </a:p>
        </p:txBody>
      </p:sp>
    </p:spTree>
    <p:extLst>
      <p:ext uri="{BB962C8B-B14F-4D97-AF65-F5344CB8AC3E}">
        <p14:creationId xmlns:p14="http://schemas.microsoft.com/office/powerpoint/2010/main" val="2636125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concept of addition and subtraction are important to children below 5 five years because it introduces them to numeracy skills. They can actually experience these concepts in their daily activities</a:t>
            </a:r>
            <a:r>
              <a:rPr lang="en-US"/>
              <a:t>. The </a:t>
            </a:r>
            <a:r>
              <a:rPr lang="en-US" dirty="0"/>
              <a:t>children are able to play with the numbers effectively at a young age.</a:t>
            </a:r>
          </a:p>
          <a:p>
            <a:r>
              <a:rPr lang="en-US" dirty="0"/>
              <a:t>These concepts also brainstorm them to start thinking. </a:t>
            </a:r>
          </a:p>
          <a:p>
            <a:r>
              <a:rPr lang="en-US" dirty="0"/>
              <a:t>They are important concepts in starting the academic journey of a student. </a:t>
            </a:r>
          </a:p>
          <a:p>
            <a:endParaRPr lang="en-KE" dirty="0"/>
          </a:p>
        </p:txBody>
      </p:sp>
      <p:sp>
        <p:nvSpPr>
          <p:cNvPr id="4" name="Slide Number Placeholder 3"/>
          <p:cNvSpPr>
            <a:spLocks noGrp="1"/>
          </p:cNvSpPr>
          <p:nvPr>
            <p:ph type="sldNum" sz="quarter" idx="5"/>
          </p:nvPr>
        </p:nvSpPr>
        <p:spPr/>
        <p:txBody>
          <a:bodyPr/>
          <a:lstStyle/>
          <a:p>
            <a:fld id="{0006D711-9B07-4950-82AE-C2CCC1783D1E}" type="slidenum">
              <a:rPr lang="en-KE" smtClean="0"/>
              <a:t>8</a:t>
            </a:fld>
            <a:endParaRPr lang="en-KE"/>
          </a:p>
        </p:txBody>
      </p:sp>
    </p:spTree>
    <p:extLst>
      <p:ext uri="{BB962C8B-B14F-4D97-AF65-F5344CB8AC3E}">
        <p14:creationId xmlns:p14="http://schemas.microsoft.com/office/powerpoint/2010/main" val="1058334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FAE68-5C34-4E48-9CE3-C7590BEBDBAB}"/>
              </a:ext>
            </a:extLst>
          </p:cNvPr>
          <p:cNvSpPr>
            <a:spLocks noGrp="1"/>
          </p:cNvSpPr>
          <p:nvPr>
            <p:ph type="ctrTitle"/>
          </p:nvPr>
        </p:nvSpPr>
        <p:spPr/>
        <p:txBody>
          <a:bodyPr/>
          <a:lstStyle/>
          <a:p>
            <a:r>
              <a:rPr lang="en-US" dirty="0"/>
              <a:t>Concept of Addition and Subtraction for kids </a:t>
            </a:r>
            <a:endParaRPr lang="en-KE" dirty="0"/>
          </a:p>
        </p:txBody>
      </p:sp>
      <p:sp>
        <p:nvSpPr>
          <p:cNvPr id="3" name="Subtitle 2">
            <a:extLst>
              <a:ext uri="{FF2B5EF4-FFF2-40B4-BE49-F238E27FC236}">
                <a16:creationId xmlns:a16="http://schemas.microsoft.com/office/drawing/2014/main" id="{64409B1D-D700-4970-9436-79DF6094CADA}"/>
              </a:ext>
            </a:extLst>
          </p:cNvPr>
          <p:cNvSpPr>
            <a:spLocks noGrp="1"/>
          </p:cNvSpPr>
          <p:nvPr>
            <p:ph type="subTitle" idx="1"/>
          </p:nvPr>
        </p:nvSpPr>
        <p:spPr/>
        <p:txBody>
          <a:bodyPr>
            <a:noAutofit/>
          </a:bodyPr>
          <a:lstStyle/>
          <a:p>
            <a:pPr algn="ctr"/>
            <a:r>
              <a:rPr lang="en-US" sz="2400" dirty="0"/>
              <a:t>Student’s Name</a:t>
            </a:r>
          </a:p>
          <a:p>
            <a:pPr algn="ctr"/>
            <a:r>
              <a:rPr lang="en-US" sz="2400" dirty="0"/>
              <a:t>Institutional Affiliation </a:t>
            </a:r>
          </a:p>
          <a:p>
            <a:pPr algn="ctr"/>
            <a:r>
              <a:rPr lang="en-US" sz="2400" dirty="0"/>
              <a:t>Date </a:t>
            </a:r>
            <a:endParaRPr lang="en-KE" sz="2400" dirty="0"/>
          </a:p>
        </p:txBody>
      </p:sp>
    </p:spTree>
    <p:extLst>
      <p:ext uri="{BB962C8B-B14F-4D97-AF65-F5344CB8AC3E}">
        <p14:creationId xmlns:p14="http://schemas.microsoft.com/office/powerpoint/2010/main" val="333804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B9A8D-EF88-447D-A547-D3275D33B904}"/>
              </a:ext>
            </a:extLst>
          </p:cNvPr>
          <p:cNvSpPr>
            <a:spLocks noGrp="1"/>
          </p:cNvSpPr>
          <p:nvPr>
            <p:ph type="title"/>
          </p:nvPr>
        </p:nvSpPr>
        <p:spPr/>
        <p:txBody>
          <a:bodyPr/>
          <a:lstStyle/>
          <a:p>
            <a:pPr algn="ctr"/>
            <a:r>
              <a:rPr lang="en-US" dirty="0"/>
              <a:t>Introduction </a:t>
            </a:r>
            <a:endParaRPr lang="en-KE" dirty="0"/>
          </a:p>
        </p:txBody>
      </p:sp>
      <p:sp>
        <p:nvSpPr>
          <p:cNvPr id="3" name="Content Placeholder 2">
            <a:extLst>
              <a:ext uri="{FF2B5EF4-FFF2-40B4-BE49-F238E27FC236}">
                <a16:creationId xmlns:a16="http://schemas.microsoft.com/office/drawing/2014/main" id="{0756F967-4E3A-44BC-A09A-5E2593988A22}"/>
              </a:ext>
            </a:extLst>
          </p:cNvPr>
          <p:cNvSpPr>
            <a:spLocks noGrp="1"/>
          </p:cNvSpPr>
          <p:nvPr>
            <p:ph idx="1"/>
          </p:nvPr>
        </p:nvSpPr>
        <p:spPr/>
        <p:txBody>
          <a:bodyPr/>
          <a:lstStyle/>
          <a:p>
            <a:r>
              <a:rPr lang="en-US" dirty="0"/>
              <a:t>The chosen mathematics concept is addition and subtraction for kids below five years of age.</a:t>
            </a:r>
          </a:p>
          <a:p>
            <a:r>
              <a:rPr lang="en-US" dirty="0"/>
              <a:t>Interacting with small kids can be very interesting. </a:t>
            </a:r>
          </a:p>
          <a:p>
            <a:r>
              <a:rPr lang="en-US" dirty="0"/>
              <a:t>Teaching the kids, the concept of addition and subtraction can be challenging and easy as well.</a:t>
            </a:r>
          </a:p>
          <a:p>
            <a:r>
              <a:rPr lang="en-US" dirty="0"/>
              <a:t>Small kids get excited when they try new things and are open to learning new things.</a:t>
            </a:r>
          </a:p>
          <a:p>
            <a:endParaRPr lang="en-KE" dirty="0"/>
          </a:p>
        </p:txBody>
      </p:sp>
    </p:spTree>
    <p:extLst>
      <p:ext uri="{BB962C8B-B14F-4D97-AF65-F5344CB8AC3E}">
        <p14:creationId xmlns:p14="http://schemas.microsoft.com/office/powerpoint/2010/main" val="2986070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D84AA-C41A-4D27-A2E6-17977A717520}"/>
              </a:ext>
            </a:extLst>
          </p:cNvPr>
          <p:cNvSpPr>
            <a:spLocks noGrp="1"/>
          </p:cNvSpPr>
          <p:nvPr>
            <p:ph type="title"/>
          </p:nvPr>
        </p:nvSpPr>
        <p:spPr/>
        <p:txBody>
          <a:bodyPr/>
          <a:lstStyle/>
          <a:p>
            <a:pPr algn="ctr"/>
            <a:r>
              <a:rPr lang="en-US" dirty="0"/>
              <a:t>Addition</a:t>
            </a:r>
            <a:endParaRPr lang="en-KE" dirty="0"/>
          </a:p>
        </p:txBody>
      </p:sp>
      <p:sp>
        <p:nvSpPr>
          <p:cNvPr id="3" name="Content Placeholder 2">
            <a:extLst>
              <a:ext uri="{FF2B5EF4-FFF2-40B4-BE49-F238E27FC236}">
                <a16:creationId xmlns:a16="http://schemas.microsoft.com/office/drawing/2014/main" id="{5084B740-151F-4685-AA87-82A43E85F137}"/>
              </a:ext>
            </a:extLst>
          </p:cNvPr>
          <p:cNvSpPr>
            <a:spLocks noGrp="1"/>
          </p:cNvSpPr>
          <p:nvPr>
            <p:ph idx="1"/>
          </p:nvPr>
        </p:nvSpPr>
        <p:spPr/>
        <p:txBody>
          <a:bodyPr/>
          <a:lstStyle/>
          <a:p>
            <a:r>
              <a:rPr lang="en-US" dirty="0"/>
              <a:t>When introducing this concept for small kids, ensure you use tangible things like a pencil or small sticks for counting.</a:t>
            </a:r>
          </a:p>
          <a:p>
            <a:r>
              <a:rPr lang="en-US" dirty="0"/>
              <a:t>Avoid being too theoretical, instead be more practical. </a:t>
            </a:r>
          </a:p>
          <a:p>
            <a:r>
              <a:rPr lang="en-US" dirty="0"/>
              <a:t>The kids should start by memorizing written numbers up to 10 or 20. </a:t>
            </a:r>
          </a:p>
          <a:p>
            <a:r>
              <a:rPr lang="en-US" dirty="0"/>
              <a:t>However, you can use statements that trigger the kid to think. For example, if your father gives you 2 apples and I add you another one, how many will you have in total?</a:t>
            </a:r>
          </a:p>
          <a:p>
            <a:endParaRPr lang="en-KE" dirty="0"/>
          </a:p>
        </p:txBody>
      </p:sp>
    </p:spTree>
    <p:extLst>
      <p:ext uri="{BB962C8B-B14F-4D97-AF65-F5344CB8AC3E}">
        <p14:creationId xmlns:p14="http://schemas.microsoft.com/office/powerpoint/2010/main" val="22665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17A2E-3838-4382-A0C8-20A1E39CFCB8}"/>
              </a:ext>
            </a:extLst>
          </p:cNvPr>
          <p:cNvSpPr>
            <a:spLocks noGrp="1"/>
          </p:cNvSpPr>
          <p:nvPr>
            <p:ph type="title"/>
          </p:nvPr>
        </p:nvSpPr>
        <p:spPr/>
        <p:txBody>
          <a:bodyPr/>
          <a:lstStyle/>
          <a:p>
            <a:pPr algn="ctr"/>
            <a:r>
              <a:rPr lang="en-US" dirty="0"/>
              <a:t>Cont.</a:t>
            </a:r>
            <a:endParaRPr lang="en-KE" dirty="0"/>
          </a:p>
        </p:txBody>
      </p:sp>
      <p:sp>
        <p:nvSpPr>
          <p:cNvPr id="3" name="Content Placeholder 2">
            <a:extLst>
              <a:ext uri="{FF2B5EF4-FFF2-40B4-BE49-F238E27FC236}">
                <a16:creationId xmlns:a16="http://schemas.microsoft.com/office/drawing/2014/main" id="{6FB53BF1-300E-46A2-82C9-738FA6655416}"/>
              </a:ext>
            </a:extLst>
          </p:cNvPr>
          <p:cNvSpPr>
            <a:spLocks noGrp="1"/>
          </p:cNvSpPr>
          <p:nvPr>
            <p:ph idx="1"/>
          </p:nvPr>
        </p:nvSpPr>
        <p:spPr/>
        <p:txBody>
          <a:bodyPr/>
          <a:lstStyle/>
          <a:p>
            <a:r>
              <a:rPr lang="en-US" dirty="0"/>
              <a:t>In a class setting, you can decide to organize the kids into groups of three or five.</a:t>
            </a:r>
          </a:p>
          <a:p>
            <a:r>
              <a:rPr lang="en-US" dirty="0"/>
              <a:t>Give one kid 3 sticks. Let him/her count them. Allow him/her to put them aside.</a:t>
            </a:r>
          </a:p>
          <a:p>
            <a:r>
              <a:rPr lang="en-US" dirty="0"/>
              <a:t>Next, add them another 2 sticks. Let them combine them.</a:t>
            </a:r>
          </a:p>
          <a:p>
            <a:r>
              <a:rPr lang="en-US" dirty="0"/>
              <a:t>Tell them to count them together, so that they have 5 sticks in their hands. </a:t>
            </a:r>
          </a:p>
          <a:p>
            <a:r>
              <a:rPr lang="en-US" dirty="0"/>
              <a:t>Repeat the procedure several times using different figures.</a:t>
            </a:r>
          </a:p>
          <a:p>
            <a:endParaRPr lang="en-KE" dirty="0"/>
          </a:p>
        </p:txBody>
      </p:sp>
    </p:spTree>
    <p:extLst>
      <p:ext uri="{BB962C8B-B14F-4D97-AF65-F5344CB8AC3E}">
        <p14:creationId xmlns:p14="http://schemas.microsoft.com/office/powerpoint/2010/main" val="176834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CAB00-E7AE-437E-99E5-D801A8093E8B}"/>
              </a:ext>
            </a:extLst>
          </p:cNvPr>
          <p:cNvSpPr>
            <a:spLocks noGrp="1"/>
          </p:cNvSpPr>
          <p:nvPr>
            <p:ph type="title"/>
          </p:nvPr>
        </p:nvSpPr>
        <p:spPr/>
        <p:txBody>
          <a:bodyPr/>
          <a:lstStyle/>
          <a:p>
            <a:pPr algn="ctr"/>
            <a:r>
              <a:rPr lang="en-US" dirty="0"/>
              <a:t>Subtraction </a:t>
            </a:r>
            <a:endParaRPr lang="en-KE" dirty="0"/>
          </a:p>
        </p:txBody>
      </p:sp>
      <p:sp>
        <p:nvSpPr>
          <p:cNvPr id="3" name="Content Placeholder 2">
            <a:extLst>
              <a:ext uri="{FF2B5EF4-FFF2-40B4-BE49-F238E27FC236}">
                <a16:creationId xmlns:a16="http://schemas.microsoft.com/office/drawing/2014/main" id="{B9A619AF-AC9E-4B29-B97A-E030FCDF5896}"/>
              </a:ext>
            </a:extLst>
          </p:cNvPr>
          <p:cNvSpPr>
            <a:spLocks noGrp="1"/>
          </p:cNvSpPr>
          <p:nvPr>
            <p:ph idx="1"/>
          </p:nvPr>
        </p:nvSpPr>
        <p:spPr/>
        <p:txBody>
          <a:bodyPr/>
          <a:lstStyle/>
          <a:p>
            <a:r>
              <a:rPr lang="en-US" dirty="0"/>
              <a:t>Give one of the kids 5 oranges. </a:t>
            </a:r>
          </a:p>
          <a:p>
            <a:r>
              <a:rPr lang="en-US" dirty="0"/>
              <a:t>Allow them to count them.</a:t>
            </a:r>
          </a:p>
          <a:p>
            <a:r>
              <a:rPr lang="en-US" dirty="0"/>
              <a:t>Take away 2 from the them and let them count the remaining.</a:t>
            </a:r>
          </a:p>
          <a:p>
            <a:r>
              <a:rPr lang="en-US" dirty="0"/>
              <a:t>They will be left with 3.</a:t>
            </a:r>
          </a:p>
          <a:p>
            <a:endParaRPr lang="en-US" dirty="0"/>
          </a:p>
          <a:p>
            <a:pPr marL="0" indent="0">
              <a:buNone/>
            </a:pPr>
            <a:r>
              <a:rPr lang="en-US" dirty="0"/>
              <a:t>         Thus, </a:t>
            </a:r>
            <a:r>
              <a:rPr lang="en-US" sz="3600" dirty="0"/>
              <a:t>5-2 = 3 </a:t>
            </a:r>
          </a:p>
          <a:p>
            <a:endParaRPr lang="en-KE" dirty="0"/>
          </a:p>
        </p:txBody>
      </p:sp>
    </p:spTree>
    <p:extLst>
      <p:ext uri="{BB962C8B-B14F-4D97-AF65-F5344CB8AC3E}">
        <p14:creationId xmlns:p14="http://schemas.microsoft.com/office/powerpoint/2010/main" val="331148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E14E-018B-4B97-835B-3F785B949363}"/>
              </a:ext>
            </a:extLst>
          </p:cNvPr>
          <p:cNvSpPr>
            <a:spLocks noGrp="1"/>
          </p:cNvSpPr>
          <p:nvPr>
            <p:ph type="title"/>
          </p:nvPr>
        </p:nvSpPr>
        <p:spPr/>
        <p:txBody>
          <a:bodyPr/>
          <a:lstStyle/>
          <a:p>
            <a:pPr algn="ctr"/>
            <a:r>
              <a:rPr lang="en-US" dirty="0"/>
              <a:t>Theoretically</a:t>
            </a:r>
            <a:endParaRPr lang="en-KE" dirty="0"/>
          </a:p>
        </p:txBody>
      </p:sp>
      <p:sp>
        <p:nvSpPr>
          <p:cNvPr id="3" name="Content Placeholder 2">
            <a:extLst>
              <a:ext uri="{FF2B5EF4-FFF2-40B4-BE49-F238E27FC236}">
                <a16:creationId xmlns:a16="http://schemas.microsoft.com/office/drawing/2014/main" id="{0630EA3C-7B70-43BD-ADBF-4D9826A4B08A}"/>
              </a:ext>
            </a:extLst>
          </p:cNvPr>
          <p:cNvSpPr>
            <a:spLocks noGrp="1"/>
          </p:cNvSpPr>
          <p:nvPr>
            <p:ph idx="1"/>
          </p:nvPr>
        </p:nvSpPr>
        <p:spPr/>
        <p:txBody>
          <a:bodyPr/>
          <a:lstStyle/>
          <a:p>
            <a:r>
              <a:rPr lang="en-US" dirty="0"/>
              <a:t>You can also do the addition concept theoretically. </a:t>
            </a:r>
          </a:p>
          <a:p>
            <a:r>
              <a:rPr lang="en-US" dirty="0"/>
              <a:t>For example, some bunnies were sitting on the grass. Three more bunnies hopped over to sit with them. </a:t>
            </a:r>
          </a:p>
          <a:p>
            <a:r>
              <a:rPr lang="en-US" dirty="0"/>
              <a:t>Then there were five bunnies. How many bunnies were on the grass before? ----+ 3 = 5</a:t>
            </a:r>
          </a:p>
          <a:p>
            <a:endParaRPr lang="en-KE" dirty="0"/>
          </a:p>
        </p:txBody>
      </p:sp>
    </p:spTree>
    <p:extLst>
      <p:ext uri="{BB962C8B-B14F-4D97-AF65-F5344CB8AC3E}">
        <p14:creationId xmlns:p14="http://schemas.microsoft.com/office/powerpoint/2010/main" val="1675179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0D2B8-7206-4707-A231-F3BCD4718A1F}"/>
              </a:ext>
            </a:extLst>
          </p:cNvPr>
          <p:cNvSpPr>
            <a:spLocks noGrp="1"/>
          </p:cNvSpPr>
          <p:nvPr>
            <p:ph type="title"/>
          </p:nvPr>
        </p:nvSpPr>
        <p:spPr/>
        <p:txBody>
          <a:bodyPr/>
          <a:lstStyle/>
          <a:p>
            <a:r>
              <a:rPr lang="en-US" dirty="0"/>
              <a:t>Subtraction </a:t>
            </a:r>
            <a:endParaRPr lang="en-KE" dirty="0"/>
          </a:p>
        </p:txBody>
      </p:sp>
      <p:sp>
        <p:nvSpPr>
          <p:cNvPr id="3" name="Content Placeholder 2">
            <a:extLst>
              <a:ext uri="{FF2B5EF4-FFF2-40B4-BE49-F238E27FC236}">
                <a16:creationId xmlns:a16="http://schemas.microsoft.com/office/drawing/2014/main" id="{0437DCD3-7D25-4C9E-8040-302B3309B8B6}"/>
              </a:ext>
            </a:extLst>
          </p:cNvPr>
          <p:cNvSpPr>
            <a:spLocks noGrp="1"/>
          </p:cNvSpPr>
          <p:nvPr>
            <p:ph idx="1"/>
          </p:nvPr>
        </p:nvSpPr>
        <p:spPr/>
        <p:txBody>
          <a:bodyPr/>
          <a:lstStyle/>
          <a:p>
            <a:r>
              <a:rPr lang="en-US" dirty="0"/>
              <a:t> Five mangoes were on the table. I ate some of them. </a:t>
            </a:r>
          </a:p>
          <a:p>
            <a:r>
              <a:rPr lang="en-US" dirty="0"/>
              <a:t>Then only three apples were left. </a:t>
            </a:r>
          </a:p>
          <a:p>
            <a:r>
              <a:rPr lang="en-US" dirty="0"/>
              <a:t>How many mangoes did I eat? 5 –? = 3</a:t>
            </a:r>
          </a:p>
          <a:p>
            <a:r>
              <a:rPr lang="en-US" dirty="0"/>
              <a:t>The answer is 2. I ate 2 mangoes.</a:t>
            </a:r>
          </a:p>
          <a:p>
            <a:endParaRPr lang="en-KE" dirty="0"/>
          </a:p>
        </p:txBody>
      </p:sp>
    </p:spTree>
    <p:extLst>
      <p:ext uri="{BB962C8B-B14F-4D97-AF65-F5344CB8AC3E}">
        <p14:creationId xmlns:p14="http://schemas.microsoft.com/office/powerpoint/2010/main" val="695564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63DA8-020B-4D2A-9C18-ED1DD3D2DEEC}"/>
              </a:ext>
            </a:extLst>
          </p:cNvPr>
          <p:cNvSpPr>
            <a:spLocks noGrp="1"/>
          </p:cNvSpPr>
          <p:nvPr>
            <p:ph type="title"/>
          </p:nvPr>
        </p:nvSpPr>
        <p:spPr/>
        <p:txBody>
          <a:bodyPr/>
          <a:lstStyle/>
          <a:p>
            <a:pPr algn="ctr"/>
            <a:r>
              <a:rPr lang="en-US" dirty="0"/>
              <a:t>Significance of the concept</a:t>
            </a:r>
            <a:endParaRPr lang="en-KE" dirty="0"/>
          </a:p>
        </p:txBody>
      </p:sp>
      <p:sp>
        <p:nvSpPr>
          <p:cNvPr id="3" name="Content Placeholder 2">
            <a:extLst>
              <a:ext uri="{FF2B5EF4-FFF2-40B4-BE49-F238E27FC236}">
                <a16:creationId xmlns:a16="http://schemas.microsoft.com/office/drawing/2014/main" id="{99E65F6D-362E-4AEE-844A-4EB8765BC732}"/>
              </a:ext>
            </a:extLst>
          </p:cNvPr>
          <p:cNvSpPr>
            <a:spLocks noGrp="1"/>
          </p:cNvSpPr>
          <p:nvPr>
            <p:ph idx="1"/>
          </p:nvPr>
        </p:nvSpPr>
        <p:spPr/>
        <p:txBody>
          <a:bodyPr/>
          <a:lstStyle/>
          <a:p>
            <a:r>
              <a:rPr lang="en-US" dirty="0"/>
              <a:t>The concept of addition and subtraction are important to children below 5 five years because it introduces them to numeracy skills. </a:t>
            </a:r>
          </a:p>
          <a:p>
            <a:r>
              <a:rPr lang="en-US" dirty="0"/>
              <a:t>The children are able to play with the numbers effectively at a young age.</a:t>
            </a:r>
          </a:p>
          <a:p>
            <a:r>
              <a:rPr lang="en-US" dirty="0"/>
              <a:t>These concepts also brainstorm them to start thinking. </a:t>
            </a:r>
          </a:p>
          <a:p>
            <a:r>
              <a:rPr lang="en-US" dirty="0"/>
              <a:t>They are important concepts in starting the academic journey of a student. </a:t>
            </a:r>
          </a:p>
          <a:p>
            <a:endParaRPr lang="en-KE" dirty="0"/>
          </a:p>
        </p:txBody>
      </p:sp>
    </p:spTree>
    <p:extLst>
      <p:ext uri="{BB962C8B-B14F-4D97-AF65-F5344CB8AC3E}">
        <p14:creationId xmlns:p14="http://schemas.microsoft.com/office/powerpoint/2010/main" val="1527343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3CBF0-342B-4443-BB39-3BF19743FD98}"/>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C594C271-2664-485E-AB6D-D3979AF6224C}"/>
              </a:ext>
            </a:extLst>
          </p:cNvPr>
          <p:cNvSpPr>
            <a:spLocks noGrp="1"/>
          </p:cNvSpPr>
          <p:nvPr>
            <p:ph idx="1"/>
          </p:nvPr>
        </p:nvSpPr>
        <p:spPr/>
        <p:txBody>
          <a:bodyPr/>
          <a:lstStyle/>
          <a:p>
            <a:r>
              <a:rPr lang="en-US" dirty="0" err="1"/>
              <a:t>Canobi</a:t>
            </a:r>
            <a:r>
              <a:rPr lang="en-US" dirty="0"/>
              <a:t>, K. H. (2009). Concept–procedure interactions in children’s addition and subtraction. Journal of experimental child psychology, 102(2), 131-149.</a:t>
            </a:r>
          </a:p>
          <a:p>
            <a:r>
              <a:rPr lang="en-US" dirty="0"/>
              <a:t>van </a:t>
            </a:r>
            <a:r>
              <a:rPr lang="en-US" dirty="0" err="1"/>
              <a:t>Kraayenoord</a:t>
            </a:r>
            <a:r>
              <a:rPr lang="en-US" dirty="0"/>
              <a:t>, C. E., &amp; Elkins, J. (2004). Learning difficulties in numeracy in Australia. Journal of learning disabilities, 37(1), 32-41.</a:t>
            </a:r>
          </a:p>
          <a:p>
            <a:endParaRPr lang="en-KE" dirty="0"/>
          </a:p>
        </p:txBody>
      </p:sp>
    </p:spTree>
    <p:extLst>
      <p:ext uri="{BB962C8B-B14F-4D97-AF65-F5344CB8AC3E}">
        <p14:creationId xmlns:p14="http://schemas.microsoft.com/office/powerpoint/2010/main" val="7264594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TotalTime>
  <Words>881</Words>
  <Application>Microsoft Office PowerPoint</Application>
  <PresentationFormat>Widescreen</PresentationFormat>
  <Paragraphs>58</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Concept of Addition and Subtraction for kids </vt:lpstr>
      <vt:lpstr>Introduction </vt:lpstr>
      <vt:lpstr>Addition</vt:lpstr>
      <vt:lpstr>Cont.</vt:lpstr>
      <vt:lpstr>Subtraction </vt:lpstr>
      <vt:lpstr>Theoretically</vt:lpstr>
      <vt:lpstr>Subtraction </vt:lpstr>
      <vt:lpstr>Significance of the concept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 of Addition and Subtraction for kids </dc:title>
  <dc:creator>user</dc:creator>
  <cp:lastModifiedBy>user</cp:lastModifiedBy>
  <cp:revision>6</cp:revision>
  <dcterms:created xsi:type="dcterms:W3CDTF">2021-05-05T16:27:00Z</dcterms:created>
  <dcterms:modified xsi:type="dcterms:W3CDTF">2021-05-06T13:25:13Z</dcterms:modified>
</cp:coreProperties>
</file>